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GB"/>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GB"/>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GB"/>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7/27/2022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hyperlink" Target="https://en.m.wikipedia.org/wiki/People_(magazine)" TargetMode="External" /><Relationship Id="rId2" Type="http://schemas.openxmlformats.org/officeDocument/2006/relationships/hyperlink" Target="https://en.m.wikipedia.org/wiki/Feminist_literary_criticism" TargetMode="External" /><Relationship Id="rId1" Type="http://schemas.openxmlformats.org/officeDocument/2006/relationships/slideLayout" Target="../slideLayouts/slideLayout2.xml" /><Relationship Id="rId5" Type="http://schemas.openxmlformats.org/officeDocument/2006/relationships/hyperlink" Target="https://en.m.wikipedia.org/wiki/Truman_Capote_Award_for_Literary_Criticism" TargetMode="External" /><Relationship Id="rId4" Type="http://schemas.openxmlformats.org/officeDocument/2006/relationships/hyperlink" Target="https://en.m.wikipedia.org/wiki/BBC" TargetMode="Externa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12B3-28EE-0D4C-8753-676AE3DAF67F}"/>
              </a:ext>
            </a:extLst>
          </p:cNvPr>
          <p:cNvSpPr>
            <a:spLocks noGrp="1"/>
          </p:cNvSpPr>
          <p:nvPr>
            <p:ph type="ctrTitle"/>
          </p:nvPr>
        </p:nvSpPr>
        <p:spPr/>
        <p:txBody>
          <a:bodyPr/>
          <a:lstStyle/>
          <a:p>
            <a:r>
              <a:rPr lang="en-GB" b="1" i="0">
                <a:solidFill>
                  <a:srgbClr val="292929"/>
                </a:solidFill>
                <a:effectLst/>
                <a:latin typeface="sohne"/>
              </a:rPr>
              <a:t>Feminist Criticism in Wilderness(Elaine showalter)</a:t>
            </a:r>
          </a:p>
        </p:txBody>
      </p:sp>
      <p:sp>
        <p:nvSpPr>
          <p:cNvPr id="3" name="Subtitle 2">
            <a:extLst>
              <a:ext uri="{FF2B5EF4-FFF2-40B4-BE49-F238E27FC236}">
                <a16:creationId xmlns:a16="http://schemas.microsoft.com/office/drawing/2014/main" id="{29177B30-0B9C-BA4A-8ABC-7132367013DC}"/>
              </a:ext>
            </a:extLst>
          </p:cNvPr>
          <p:cNvSpPr>
            <a:spLocks noGrp="1"/>
          </p:cNvSpPr>
          <p:nvPr>
            <p:ph type="subTitle" idx="1"/>
          </p:nvPr>
        </p:nvSpPr>
        <p:spPr/>
        <p:txBody>
          <a:bodyPr/>
          <a:lstStyle/>
          <a:p>
            <a:r>
              <a:rPr lang="en-GB"/>
              <a:t>MA IV SEM PAPER XIII</a:t>
            </a:r>
          </a:p>
          <a:p>
            <a:r>
              <a:rPr lang="en-GB"/>
              <a:t>DEPARTMENT OF ENGLISH GOVT COLLEGE PAONTA SAHIB  </a:t>
            </a:r>
            <a:endParaRPr lang="en-US"/>
          </a:p>
        </p:txBody>
      </p:sp>
    </p:spTree>
    <p:extLst>
      <p:ext uri="{BB962C8B-B14F-4D97-AF65-F5344CB8AC3E}">
        <p14:creationId xmlns:p14="http://schemas.microsoft.com/office/powerpoint/2010/main" val="333211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18264-D9C8-DF42-B99A-EC9111A352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ECDFE9-6F6C-3146-90A3-DA7F98CC603E}"/>
              </a:ext>
            </a:extLst>
          </p:cNvPr>
          <p:cNvSpPr>
            <a:spLocks noGrp="1"/>
          </p:cNvSpPr>
          <p:nvPr>
            <p:ph idx="1"/>
          </p:nvPr>
        </p:nvSpPr>
        <p:spPr/>
        <p:txBody>
          <a:bodyPr/>
          <a:lstStyle/>
          <a:p>
            <a:br>
              <a:rPr lang="en-GB"/>
            </a:br>
            <a:r>
              <a:rPr lang="en-GB" b="0" i="0">
                <a:solidFill>
                  <a:srgbClr val="4D5156"/>
                </a:solidFill>
                <a:effectLst/>
                <a:latin typeface="Roboto"/>
              </a:rPr>
              <a:t>In her essay Feminist Criticism in the Wilderness (1981), Showalter says, "</a:t>
            </a:r>
            <a:r>
              <a:rPr lang="en-GB" b="1" i="0">
                <a:solidFill>
                  <a:srgbClr val="4D5156"/>
                </a:solidFill>
                <a:effectLst/>
                <a:latin typeface="Roboto"/>
              </a:rPr>
              <a:t>A cultural theory acknowledges that there are important differences between women as writers: class, race, nationality, and history are literary determinants as significant as gender</a:t>
            </a:r>
            <a:endParaRPr lang="en-US"/>
          </a:p>
        </p:txBody>
      </p:sp>
    </p:spTree>
    <p:extLst>
      <p:ext uri="{BB962C8B-B14F-4D97-AF65-F5344CB8AC3E}">
        <p14:creationId xmlns:p14="http://schemas.microsoft.com/office/powerpoint/2010/main" val="3202596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3107B-FCF7-E540-B8C1-595A8AF539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09CDCF-4621-1343-9BCF-2C08EB466A0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3736E26-A141-8B41-B662-BCA92767B7D9}"/>
              </a:ext>
            </a:extLst>
          </p:cNvPr>
          <p:cNvSpPr txBox="1"/>
          <p:nvPr/>
        </p:nvSpPr>
        <p:spPr>
          <a:xfrm>
            <a:off x="3042047" y="2136338"/>
            <a:ext cx="6107906" cy="2585323"/>
          </a:xfrm>
          <a:prstGeom prst="rect">
            <a:avLst/>
          </a:prstGeom>
          <a:noFill/>
        </p:spPr>
        <p:txBody>
          <a:bodyPr wrap="square">
            <a:spAutoFit/>
          </a:bodyPr>
          <a:lstStyle/>
          <a:p>
            <a:pPr fontAlgn="base"/>
            <a:r>
              <a:rPr lang="en-GB">
                <a:effectLst/>
                <a:latin typeface="inherit"/>
              </a:rPr>
              <a:t>Showalter has written and edited numerous books and articles focused on a variety of subjects, from </a:t>
            </a:r>
            <a:r>
              <a:rPr lang="en-GB" u="none" strike="noStrike">
                <a:solidFill>
                  <a:srgbClr val="6B4BA1"/>
                </a:solidFill>
                <a:effectLst/>
                <a:latin typeface="inherit"/>
                <a:hlinkClick r:id="rId2" tooltip="Feminist literary criticism"/>
              </a:rPr>
              <a:t>feminist literary criticism</a:t>
            </a:r>
            <a:r>
              <a:rPr lang="en-GB">
                <a:effectLst/>
                <a:latin typeface="inherit"/>
              </a:rPr>
              <a:t> to fashion, sometimes sparking controversy, especially with her work on illnesses. Showalter has been a television critic for </a:t>
            </a:r>
            <a:r>
              <a:rPr lang="en-GB" i="1" u="none" strike="noStrike">
                <a:solidFill>
                  <a:srgbClr val="6B4BA1"/>
                </a:solidFill>
                <a:effectLst/>
                <a:latin typeface="inherit"/>
                <a:hlinkClick r:id="rId3" tooltip="People (magazine)"/>
              </a:rPr>
              <a:t>People</a:t>
            </a:r>
            <a:r>
              <a:rPr lang="en-GB">
                <a:effectLst/>
                <a:latin typeface="inherit"/>
              </a:rPr>
              <a:t> magazine and a commentator on </a:t>
            </a:r>
            <a:r>
              <a:rPr lang="en-GB" u="none" strike="noStrike">
                <a:solidFill>
                  <a:srgbClr val="6B4BA1"/>
                </a:solidFill>
                <a:effectLst/>
                <a:latin typeface="inherit"/>
                <a:hlinkClick r:id="rId4" tooltip="BBC"/>
              </a:rPr>
              <a:t>BBC</a:t>
            </a:r>
            <a:r>
              <a:rPr lang="en-GB">
                <a:effectLst/>
                <a:latin typeface="inherit"/>
              </a:rPr>
              <a:t>radio and television. She is a recipient of the </a:t>
            </a:r>
            <a:r>
              <a:rPr lang="en-GB" u="none" strike="noStrike">
                <a:solidFill>
                  <a:srgbClr val="6B4BA1"/>
                </a:solidFill>
                <a:effectLst/>
                <a:latin typeface="inherit"/>
                <a:hlinkClick r:id="rId5" tooltip="Truman Capote Award for Literary Criticism"/>
              </a:rPr>
              <a:t>Truman Capote Award for Literary Criticism</a:t>
            </a:r>
            <a:r>
              <a:rPr lang="en-GB">
                <a:effectLst/>
                <a:latin typeface="inherit"/>
              </a:rPr>
              <a:t>.</a:t>
            </a:r>
          </a:p>
          <a:p>
            <a:br>
              <a:rPr lang="en-GB" b="1" i="0">
                <a:solidFill>
                  <a:srgbClr val="202122"/>
                </a:solidFill>
                <a:effectLst/>
                <a:latin typeface="Linux Libertine"/>
              </a:rPr>
            </a:br>
            <a:endParaRPr lang="en-US"/>
          </a:p>
        </p:txBody>
      </p:sp>
    </p:spTree>
    <p:extLst>
      <p:ext uri="{BB962C8B-B14F-4D97-AF65-F5344CB8AC3E}">
        <p14:creationId xmlns:p14="http://schemas.microsoft.com/office/powerpoint/2010/main" val="160505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6D20E-51B0-C24A-8DA6-7F8A67BED2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847120-9B80-4143-86C0-64D8F4AE2986}"/>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4F9A19A-36D7-3F4E-A4C5-43361C18E1F2}"/>
              </a:ext>
            </a:extLst>
          </p:cNvPr>
          <p:cNvSpPr txBox="1"/>
          <p:nvPr/>
        </p:nvSpPr>
        <p:spPr>
          <a:xfrm>
            <a:off x="3042047" y="2551837"/>
            <a:ext cx="6107906" cy="1754326"/>
          </a:xfrm>
          <a:prstGeom prst="rect">
            <a:avLst/>
          </a:prstGeom>
          <a:noFill/>
        </p:spPr>
        <p:txBody>
          <a:bodyPr wrap="square">
            <a:spAutoFit/>
          </a:bodyPr>
          <a:lstStyle/>
          <a:p>
            <a:pPr algn="l"/>
            <a:r>
              <a:rPr lang="en-GB" b="1" i="0">
                <a:solidFill>
                  <a:srgbClr val="292929"/>
                </a:solidFill>
                <a:effectLst/>
                <a:latin typeface="sohne"/>
              </a:rPr>
              <a:t>Feminist Criticism in Wilderness</a:t>
            </a:r>
          </a:p>
          <a:p>
            <a:pPr algn="l"/>
            <a:r>
              <a:rPr lang="en-GB" b="0" i="0">
                <a:solidFill>
                  <a:srgbClr val="292929"/>
                </a:solidFill>
                <a:effectLst/>
                <a:latin typeface="charter"/>
              </a:rPr>
              <a:t>The essay by Elaine Showalter is an attempt to study the field of literary criticism from the feminist point of view. Showalter has tried to study the various aspects of feminist criticism while also pointing out the aims it should be trying to attain, the problems it faces and the reasons for these problems.</a:t>
            </a:r>
          </a:p>
        </p:txBody>
      </p:sp>
    </p:spTree>
    <p:extLst>
      <p:ext uri="{BB962C8B-B14F-4D97-AF65-F5344CB8AC3E}">
        <p14:creationId xmlns:p14="http://schemas.microsoft.com/office/powerpoint/2010/main" val="1402140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8CADF-449D-B248-B83F-C332C7C593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256A6C-87D0-3E49-A6DB-CA38D7B273C3}"/>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A6C63BA-9467-2248-99BC-4AC7391EFB8E}"/>
              </a:ext>
            </a:extLst>
          </p:cNvPr>
          <p:cNvSpPr txBox="1"/>
          <p:nvPr/>
        </p:nvSpPr>
        <p:spPr>
          <a:xfrm>
            <a:off x="3042047" y="2274838"/>
            <a:ext cx="6107906" cy="2308324"/>
          </a:xfrm>
          <a:prstGeom prst="rect">
            <a:avLst/>
          </a:prstGeom>
          <a:noFill/>
        </p:spPr>
        <p:txBody>
          <a:bodyPr wrap="square">
            <a:spAutoFit/>
          </a:bodyPr>
          <a:lstStyle/>
          <a:p>
            <a:pPr algn="l"/>
            <a:r>
              <a:rPr lang="en-GB" b="1" i="0">
                <a:solidFill>
                  <a:srgbClr val="292929"/>
                </a:solidFill>
                <a:effectLst/>
                <a:latin typeface="charter"/>
              </a:rPr>
              <a:t>1. Pluralism and the Feminist Critique</a:t>
            </a:r>
            <a:endParaRPr lang="en-GB" b="0" i="0">
              <a:solidFill>
                <a:srgbClr val="292929"/>
              </a:solidFill>
              <a:effectLst/>
              <a:latin typeface="charter"/>
            </a:endParaRPr>
          </a:p>
          <a:p>
            <a:pPr algn="l"/>
            <a:r>
              <a:rPr lang="en-GB" b="0" i="0">
                <a:solidFill>
                  <a:srgbClr val="292929"/>
                </a:solidFill>
                <a:effectLst/>
                <a:latin typeface="charter"/>
              </a:rPr>
              <a:t>Showalter begins this essay by pointing out a dialogue by Carolyn Heilbrun and Catherine Stimpson. They had pointed out that two poles were identifiable in feminist literary criticism- one concentrating on the errors of the past and the other focus on the beauty of imagination. Both these aspects contribute in removing the effects of ‘female servitude’ that has existed in the society since ages. </a:t>
            </a:r>
          </a:p>
        </p:txBody>
      </p:sp>
    </p:spTree>
    <p:extLst>
      <p:ext uri="{BB962C8B-B14F-4D97-AF65-F5344CB8AC3E}">
        <p14:creationId xmlns:p14="http://schemas.microsoft.com/office/powerpoint/2010/main" val="4234862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6D2E-083D-D246-A8B6-B93A83E0A1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21BE27-04C7-9348-AE03-29D2AF5F4C5A}"/>
              </a:ext>
            </a:extLst>
          </p:cNvPr>
          <p:cNvSpPr>
            <a:spLocks noGrp="1"/>
          </p:cNvSpPr>
          <p:nvPr>
            <p:ph idx="1"/>
          </p:nvPr>
        </p:nvSpPr>
        <p:spPr/>
        <p:txBody>
          <a:bodyPr>
            <a:normAutofit fontScale="85000" lnSpcReduction="10000"/>
          </a:bodyPr>
          <a:lstStyle/>
          <a:p>
            <a:r>
              <a:rPr lang="en-GB" b="1" i="0">
                <a:solidFill>
                  <a:srgbClr val="292929"/>
                </a:solidFill>
                <a:effectLst/>
                <a:latin typeface="charter"/>
              </a:rPr>
              <a:t>2. Defining the Feminine: Gynocritics and the Woman’s Text</a:t>
            </a:r>
            <a:endParaRPr lang="en-GB" b="0" i="0">
              <a:solidFill>
                <a:srgbClr val="292929"/>
              </a:solidFill>
              <a:effectLst/>
              <a:latin typeface="charter"/>
            </a:endParaRPr>
          </a:p>
          <a:p>
            <a:r>
              <a:rPr lang="en-GB" b="0" i="0">
                <a:solidFill>
                  <a:srgbClr val="292929"/>
                </a:solidFill>
                <a:effectLst/>
                <a:latin typeface="charter"/>
              </a:rPr>
              <a:t>It is well accepted that a woman’s writing would always be feminine but defining ‘feminine’ has always been a problem. The second mode of feminist criticism concentrates on this definition. It analyzes women as writers. It undertakes the study of ‘history, styles, themes, genres, and structures of writing by women’. It also studies in details the various aspects of female creativity and female literary tradition. Showalter has coined the term ‘gynocritics’ for the ‘specialized critical discourse’ that uses women’s writings as its exclusive subject. However, identifying the unique elements of women’s writings is again a problem. French Feminist Criticism has identified the influence of female body on female language and texts</a:t>
            </a:r>
          </a:p>
        </p:txBody>
      </p:sp>
    </p:spTree>
    <p:extLst>
      <p:ext uri="{BB962C8B-B14F-4D97-AF65-F5344CB8AC3E}">
        <p14:creationId xmlns:p14="http://schemas.microsoft.com/office/powerpoint/2010/main" val="1976462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0A7F4-82F4-F249-8960-4F75D46BA9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2D79B4-B0D1-BA4F-B80B-ADF09C0E2B29}"/>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F0AF3758-C2BE-424F-8F17-2C7E05AAED67}"/>
              </a:ext>
            </a:extLst>
          </p:cNvPr>
          <p:cNvSpPr txBox="1"/>
          <p:nvPr/>
        </p:nvSpPr>
        <p:spPr>
          <a:xfrm>
            <a:off x="3042047" y="1997839"/>
            <a:ext cx="6107906" cy="2862322"/>
          </a:xfrm>
          <a:prstGeom prst="rect">
            <a:avLst/>
          </a:prstGeom>
          <a:noFill/>
        </p:spPr>
        <p:txBody>
          <a:bodyPr wrap="square">
            <a:spAutoFit/>
          </a:bodyPr>
          <a:lstStyle/>
          <a:p>
            <a:pPr algn="l"/>
            <a:r>
              <a:rPr lang="en-GB" b="1" i="0">
                <a:solidFill>
                  <a:srgbClr val="292929"/>
                </a:solidFill>
                <a:effectLst/>
                <a:latin typeface="charter"/>
              </a:rPr>
              <a:t>3. Women’s Writing and Woman’s Body</a:t>
            </a:r>
            <a:endParaRPr lang="en-GB" b="0" i="0">
              <a:solidFill>
                <a:srgbClr val="292929"/>
              </a:solidFill>
              <a:effectLst/>
              <a:latin typeface="charter"/>
            </a:endParaRPr>
          </a:p>
          <a:p>
            <a:pPr algn="l"/>
            <a:r>
              <a:rPr lang="en-GB" b="0" i="0">
                <a:solidFill>
                  <a:srgbClr val="292929"/>
                </a:solidFill>
                <a:effectLst/>
                <a:latin typeface="charter"/>
              </a:rPr>
              <a:t>It is one of the clearest statements of gender difference. Theories like that of better developed frontal lobes in case of males and of the use of 20 percent of creative energy for physiological functions in case of women have been used in the past to advocate the superiority of men over women. Many critics have associated the act of creation of text to the generative process which only male used to be considered capable of undertaking. The metaphor of literary paternity used to be associated to penis and, thus, to male. </a:t>
            </a:r>
          </a:p>
        </p:txBody>
      </p:sp>
    </p:spTree>
    <p:extLst>
      <p:ext uri="{BB962C8B-B14F-4D97-AF65-F5344CB8AC3E}">
        <p14:creationId xmlns:p14="http://schemas.microsoft.com/office/powerpoint/2010/main" val="4276422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C90B-1004-B74E-BB34-9C527066CA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2FA0EA-CD9D-A741-9831-C450E69FDE1A}"/>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13B67C8B-306A-644F-B4C6-761AB3E16DA5}"/>
              </a:ext>
            </a:extLst>
          </p:cNvPr>
          <p:cNvSpPr txBox="1"/>
          <p:nvPr/>
        </p:nvSpPr>
        <p:spPr>
          <a:xfrm>
            <a:off x="3042047" y="1997839"/>
            <a:ext cx="6107906" cy="2862322"/>
          </a:xfrm>
          <a:prstGeom prst="rect">
            <a:avLst/>
          </a:prstGeom>
          <a:noFill/>
        </p:spPr>
        <p:txBody>
          <a:bodyPr wrap="square">
            <a:spAutoFit/>
          </a:bodyPr>
          <a:lstStyle/>
          <a:p>
            <a:pPr algn="l"/>
            <a:r>
              <a:rPr lang="en-GB" b="1" i="0">
                <a:solidFill>
                  <a:srgbClr val="292929"/>
                </a:solidFill>
                <a:effectLst/>
                <a:latin typeface="charter"/>
              </a:rPr>
              <a:t>. Women’s Writing and Woman’s Body</a:t>
            </a:r>
            <a:endParaRPr lang="en-GB" b="0" i="0">
              <a:solidFill>
                <a:srgbClr val="292929"/>
              </a:solidFill>
              <a:effectLst/>
              <a:latin typeface="charter"/>
            </a:endParaRPr>
          </a:p>
          <a:p>
            <a:pPr algn="l"/>
            <a:r>
              <a:rPr lang="en-GB" b="0" i="0">
                <a:solidFill>
                  <a:srgbClr val="292929"/>
                </a:solidFill>
                <a:effectLst/>
                <a:latin typeface="charter"/>
              </a:rPr>
              <a:t>It is one of the clearest statements of gender difference. Theories like that of better developed frontal lobes in case of males and of the use of 20 percent of creative energy for physiological functions in case of women have been used in the past to advocate the superiority of men over women. Many critics have associated the act of creation of text to the generative process which only male used to be considered capable of undertaking. The metaphor of literary paternity used to be associated to penis and, thus, to male. </a:t>
            </a:r>
          </a:p>
        </p:txBody>
      </p:sp>
    </p:spTree>
    <p:extLst>
      <p:ext uri="{BB962C8B-B14F-4D97-AF65-F5344CB8AC3E}">
        <p14:creationId xmlns:p14="http://schemas.microsoft.com/office/powerpoint/2010/main" val="1870165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E3C21-9883-484C-B8D3-D54A7D588A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7BB616-43DA-9948-9C61-8856A6CF9130}"/>
              </a:ext>
            </a:extLst>
          </p:cNvPr>
          <p:cNvSpPr>
            <a:spLocks noGrp="1"/>
          </p:cNvSpPr>
          <p:nvPr>
            <p:ph idx="1"/>
          </p:nvPr>
        </p:nvSpPr>
        <p:spPr/>
        <p:txBody>
          <a:bodyPr>
            <a:normAutofit lnSpcReduction="10000"/>
          </a:bodyPr>
          <a:lstStyle/>
          <a:p>
            <a:r>
              <a:rPr lang="en-GB" b="1" i="0">
                <a:solidFill>
                  <a:srgbClr val="292929"/>
                </a:solidFill>
                <a:effectLst/>
                <a:latin typeface="charter"/>
              </a:rPr>
              <a:t>4. Women’s Writing and Women’s Language</a:t>
            </a:r>
            <a:endParaRPr lang="en-GB" b="0" i="0">
              <a:solidFill>
                <a:srgbClr val="292929"/>
              </a:solidFill>
              <a:effectLst/>
              <a:latin typeface="charter"/>
            </a:endParaRPr>
          </a:p>
          <a:p>
            <a:r>
              <a:rPr lang="en-GB" b="0" i="0">
                <a:solidFill>
                  <a:srgbClr val="292929"/>
                </a:solidFill>
                <a:effectLst/>
                <a:latin typeface="charter"/>
              </a:rPr>
              <a:t>This concept analyzes if men and women use language differently while creating texts. It studies if factors like biology, social preferences and cultural beliefs could affect the language of a gender. It also considers the concept of ‘the oppressor’s language’, the use of language by men to dominate women. For woman, the popular language could be like a foreign language which she is unable to be comfortable with. So, there is a call for development of separate feminine language</a:t>
            </a:r>
          </a:p>
        </p:txBody>
      </p:sp>
    </p:spTree>
    <p:extLst>
      <p:ext uri="{BB962C8B-B14F-4D97-AF65-F5344CB8AC3E}">
        <p14:creationId xmlns:p14="http://schemas.microsoft.com/office/powerpoint/2010/main" val="2467452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88C1-B3BE-1646-AD58-B915ED10AF2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97F724-B3E3-914D-9CDB-3138C91CB510}"/>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6F5B7C69-0F0A-1945-A3EF-FCC0469E24B6}"/>
              </a:ext>
            </a:extLst>
          </p:cNvPr>
          <p:cNvSpPr txBox="1"/>
          <p:nvPr/>
        </p:nvSpPr>
        <p:spPr>
          <a:xfrm>
            <a:off x="3042047" y="1720840"/>
            <a:ext cx="6107906" cy="3416320"/>
          </a:xfrm>
          <a:prstGeom prst="rect">
            <a:avLst/>
          </a:prstGeom>
          <a:noFill/>
        </p:spPr>
        <p:txBody>
          <a:bodyPr wrap="square">
            <a:spAutoFit/>
          </a:bodyPr>
          <a:lstStyle/>
          <a:p>
            <a:pPr algn="l"/>
            <a:br>
              <a:rPr lang="en-GB" b="1" i="0">
                <a:solidFill>
                  <a:srgbClr val="292929"/>
                </a:solidFill>
                <a:effectLst/>
                <a:latin typeface="charter"/>
              </a:rPr>
            </a:br>
            <a:r>
              <a:rPr lang="en-GB" b="1" i="0">
                <a:solidFill>
                  <a:srgbClr val="292929"/>
                </a:solidFill>
                <a:effectLst/>
                <a:latin typeface="charter"/>
              </a:rPr>
              <a:t>5. Women’s Writing and Woman’s Psyche</a:t>
            </a:r>
            <a:endParaRPr lang="en-GB" b="0" i="0">
              <a:solidFill>
                <a:srgbClr val="292929"/>
              </a:solidFill>
              <a:effectLst/>
              <a:latin typeface="charter"/>
            </a:endParaRPr>
          </a:p>
          <a:p>
            <a:pPr algn="l"/>
            <a:r>
              <a:rPr lang="en-GB" b="0" i="0">
                <a:solidFill>
                  <a:srgbClr val="292929"/>
                </a:solidFill>
                <a:effectLst/>
                <a:latin typeface="charter"/>
              </a:rPr>
              <a:t>This aspect deals with the connection between author’s psyche and creative process in general. The difference in creative process in case of a male and a female is then studied on the basis of this connection. Various psychological theories have suggested that female is inferior in terms of creative capabilities. Critics have been trying to establish new principles of feminist psychoanalysis which would try to differentiate gender identities rather than following Freudian theories. Certain common emotional dimensions could be identified in texts of women writer</a:t>
            </a:r>
          </a:p>
        </p:txBody>
      </p:sp>
    </p:spTree>
    <p:extLst>
      <p:ext uri="{BB962C8B-B14F-4D97-AF65-F5344CB8AC3E}">
        <p14:creationId xmlns:p14="http://schemas.microsoft.com/office/powerpoint/2010/main" val="2869214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D39CA-7CF7-9240-933A-303A56147C0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C1CC99-3D42-FE4D-ABCF-602D7FD2D055}"/>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6D1297B9-D17E-8543-852C-C13D0055BB02}"/>
              </a:ext>
            </a:extLst>
          </p:cNvPr>
          <p:cNvSpPr txBox="1"/>
          <p:nvPr/>
        </p:nvSpPr>
        <p:spPr>
          <a:xfrm>
            <a:off x="3042047" y="1720840"/>
            <a:ext cx="6107906" cy="3416320"/>
          </a:xfrm>
          <a:prstGeom prst="rect">
            <a:avLst/>
          </a:prstGeom>
          <a:noFill/>
        </p:spPr>
        <p:txBody>
          <a:bodyPr wrap="square">
            <a:spAutoFit/>
          </a:bodyPr>
          <a:lstStyle/>
          <a:p>
            <a:pPr algn="l"/>
            <a:r>
              <a:rPr lang="en-GB" b="1" i="0">
                <a:solidFill>
                  <a:srgbClr val="292929"/>
                </a:solidFill>
                <a:effectLst/>
                <a:latin typeface="charter"/>
              </a:rPr>
              <a:t>6. Women’s Writing and Women’s Culture</a:t>
            </a:r>
            <a:endParaRPr lang="en-GB" b="0" i="0">
              <a:solidFill>
                <a:srgbClr val="292929"/>
              </a:solidFill>
              <a:effectLst/>
              <a:latin typeface="charter"/>
            </a:endParaRPr>
          </a:p>
          <a:p>
            <a:pPr algn="l"/>
            <a:r>
              <a:rPr lang="en-GB" b="0" i="0">
                <a:solidFill>
                  <a:srgbClr val="292929"/>
                </a:solidFill>
                <a:effectLst/>
                <a:latin typeface="charter"/>
              </a:rPr>
              <a:t>The theory of culture as a factor affecting women’s writing is inclusive of the theories of biology, language and psyche. The influence of all these factors is guided by the cultural situation of a woman. History has not included female experience. Thus, history is inadequate to understand women’s experience. Woman’s culture is not a sub-culture of main culture. They are part of general culture itself. If patriarchal society applies restraints on them, they transform it into complementarity. Thus, women experience duality of culture including general culture and women’s culture. Women form ‘muted group’ in society and men form ‘dominant group</a:t>
            </a:r>
          </a:p>
        </p:txBody>
      </p:sp>
    </p:spTree>
    <p:extLst>
      <p:ext uri="{BB962C8B-B14F-4D97-AF65-F5344CB8AC3E}">
        <p14:creationId xmlns:p14="http://schemas.microsoft.com/office/powerpoint/2010/main" val="1138221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6E35-999B-6B43-9D48-87698B0082E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9B4C872-C6FA-0B42-A897-0DA0BF923820}"/>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8BFF711-6791-8A46-B44C-E3C208856968}"/>
              </a:ext>
            </a:extLst>
          </p:cNvPr>
          <p:cNvSpPr txBox="1"/>
          <p:nvPr/>
        </p:nvSpPr>
        <p:spPr>
          <a:xfrm>
            <a:off x="3042047" y="2551837"/>
            <a:ext cx="6107906" cy="1754326"/>
          </a:xfrm>
          <a:prstGeom prst="rect">
            <a:avLst/>
          </a:prstGeom>
          <a:noFill/>
        </p:spPr>
        <p:txBody>
          <a:bodyPr wrap="square">
            <a:spAutoFit/>
          </a:bodyPr>
          <a:lstStyle/>
          <a:p>
            <a:r>
              <a:rPr lang="en-GB" b="0" i="0">
                <a:solidFill>
                  <a:srgbClr val="292929"/>
                </a:solidFill>
                <a:effectLst/>
                <a:latin typeface="charter"/>
              </a:rPr>
              <a:t>Showalter concludes that the ‘promised land’ or situation when there would be no difference in the texts written by man and woman could not be attained. Attainment of that situation should not be the aim of feminist critics.</a:t>
            </a:r>
          </a:p>
          <a:p>
            <a:br>
              <a:rPr lang="en-GB"/>
            </a:br>
            <a:endParaRPr lang="en-US"/>
          </a:p>
        </p:txBody>
      </p:sp>
    </p:spTree>
    <p:extLst>
      <p:ext uri="{BB962C8B-B14F-4D97-AF65-F5344CB8AC3E}">
        <p14:creationId xmlns:p14="http://schemas.microsoft.com/office/powerpoint/2010/main" val="25263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F3726-042B-ED4E-94A8-480009FCA15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471C3D-2F1F-A640-BE4A-4ABFBB7A4FC0}"/>
              </a:ext>
            </a:extLst>
          </p:cNvPr>
          <p:cNvSpPr>
            <a:spLocks noGrp="1"/>
          </p:cNvSpPr>
          <p:nvPr>
            <p:ph idx="1"/>
          </p:nvPr>
        </p:nvSpPr>
        <p:spPr/>
        <p:txBody>
          <a:bodyPr>
            <a:normAutofit/>
          </a:bodyPr>
          <a:lstStyle/>
          <a:p>
            <a:endParaRPr lang="en-GB" sz="6000"/>
          </a:p>
          <a:p>
            <a:r>
              <a:rPr lang="en-GB" sz="6000"/>
              <a:t>          Thank you</a:t>
            </a:r>
            <a:endParaRPr lang="en-US" sz="6000"/>
          </a:p>
        </p:txBody>
      </p:sp>
    </p:spTree>
    <p:extLst>
      <p:ext uri="{BB962C8B-B14F-4D97-AF65-F5344CB8AC3E}">
        <p14:creationId xmlns:p14="http://schemas.microsoft.com/office/powerpoint/2010/main" val="1563518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Circuit</vt:lpstr>
      <vt:lpstr>Feminist Criticism in Wilderness(Elaine showalter)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Feminist Criticism in Wilderness(Elaine showalter)</dc:title>
  <dc:creator>Unknown User</dc:creator>
  <cp:lastModifiedBy>Unknown User</cp:lastModifiedBy>
  <cp:revision>1</cp:revision>
  <dcterms:created xsi:type="dcterms:W3CDTF">2022-07-27T13:34:36Z</dcterms:created>
  <dcterms:modified xsi:type="dcterms:W3CDTF">2022-07-27T13:50:36Z</dcterms:modified>
</cp:coreProperties>
</file>